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4" r:id="rId3"/>
    <p:sldId id="266" r:id="rId4"/>
    <p:sldId id="263" r:id="rId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16" autoAdjust="0"/>
    <p:restoredTop sz="94660"/>
  </p:normalViewPr>
  <p:slideViewPr>
    <p:cSldViewPr snapToGrid="0">
      <p:cViewPr varScale="1">
        <p:scale>
          <a:sx n="48" d="100"/>
          <a:sy n="48" d="100"/>
        </p:scale>
        <p:origin x="82" y="408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2AE148-C290-4E4E-BE95-0B2B9EE5CEC4}" type="datetimeFigureOut">
              <a:rPr lang="en-CA" smtClean="0"/>
              <a:t>19/04/2017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F5FF78-E48E-4997-911E-1910BFBD5C1A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65510612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1000">
        <p15:prstTrans prst="peelOff"/>
      </p:transition>
    </mc:Choice>
    <mc:Fallback xmlns="">
      <p:transition spd="slow" advClick="0" advTm="1000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2AE148-C290-4E4E-BE95-0B2B9EE5CEC4}" type="datetimeFigureOut">
              <a:rPr lang="en-CA" smtClean="0"/>
              <a:t>19/04/2017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F5FF78-E48E-4997-911E-1910BFBD5C1A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44736649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1000">
        <p15:prstTrans prst="peelOff"/>
      </p:transition>
    </mc:Choice>
    <mc:Fallback xmlns="">
      <p:transition spd="slow" advClick="0" advTm="1000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2AE148-C290-4E4E-BE95-0B2B9EE5CEC4}" type="datetimeFigureOut">
              <a:rPr lang="en-CA" smtClean="0"/>
              <a:t>19/04/2017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F5FF78-E48E-4997-911E-1910BFBD5C1A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56502256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1000">
        <p15:prstTrans prst="peelOff"/>
      </p:transition>
    </mc:Choice>
    <mc:Fallback xmlns="">
      <p:transition spd="slow" advClick="0" advTm="1000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2AE148-C290-4E4E-BE95-0B2B9EE5CEC4}" type="datetimeFigureOut">
              <a:rPr lang="en-CA" smtClean="0"/>
              <a:t>19/04/2017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F5FF78-E48E-4997-911E-1910BFBD5C1A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90797508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1000">
        <p15:prstTrans prst="peelOff"/>
      </p:transition>
    </mc:Choice>
    <mc:Fallback xmlns="">
      <p:transition spd="slow" advClick="0" advTm="1000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2AE148-C290-4E4E-BE95-0B2B9EE5CEC4}" type="datetimeFigureOut">
              <a:rPr lang="en-CA" smtClean="0"/>
              <a:t>19/04/2017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F5FF78-E48E-4997-911E-1910BFBD5C1A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51886889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1000">
        <p15:prstTrans prst="peelOff"/>
      </p:transition>
    </mc:Choice>
    <mc:Fallback xmlns="">
      <p:transition spd="slow" advClick="0" advTm="1000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2AE148-C290-4E4E-BE95-0B2B9EE5CEC4}" type="datetimeFigureOut">
              <a:rPr lang="en-CA" smtClean="0"/>
              <a:t>19/04/2017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F5FF78-E48E-4997-911E-1910BFBD5C1A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5002783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1000">
        <p15:prstTrans prst="peelOff"/>
      </p:transition>
    </mc:Choice>
    <mc:Fallback xmlns="">
      <p:transition spd="slow" advClick="0" advTm="1000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2AE148-C290-4E4E-BE95-0B2B9EE5CEC4}" type="datetimeFigureOut">
              <a:rPr lang="en-CA" smtClean="0"/>
              <a:t>19/04/2017</a:t>
            </a:fld>
            <a:endParaRPr lang="en-C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F5FF78-E48E-4997-911E-1910BFBD5C1A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67219710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1000">
        <p15:prstTrans prst="peelOff"/>
      </p:transition>
    </mc:Choice>
    <mc:Fallback xmlns="">
      <p:transition spd="slow" advClick="0" advTm="1000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2AE148-C290-4E4E-BE95-0B2B9EE5CEC4}" type="datetimeFigureOut">
              <a:rPr lang="en-CA" smtClean="0"/>
              <a:t>19/04/2017</a:t>
            </a:fld>
            <a:endParaRPr lang="en-C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F5FF78-E48E-4997-911E-1910BFBD5C1A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87608874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1000">
        <p15:prstTrans prst="peelOff"/>
      </p:transition>
    </mc:Choice>
    <mc:Fallback xmlns="">
      <p:transition spd="slow" advClick="0" advTm="1000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2AE148-C290-4E4E-BE95-0B2B9EE5CEC4}" type="datetimeFigureOut">
              <a:rPr lang="en-CA" smtClean="0"/>
              <a:t>19/04/2017</a:t>
            </a:fld>
            <a:endParaRPr lang="en-C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F5FF78-E48E-4997-911E-1910BFBD5C1A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58573357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1000">
        <p15:prstTrans prst="peelOff"/>
      </p:transition>
    </mc:Choice>
    <mc:Fallback xmlns="">
      <p:transition spd="slow" advClick="0" advTm="1000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2AE148-C290-4E4E-BE95-0B2B9EE5CEC4}" type="datetimeFigureOut">
              <a:rPr lang="en-CA" smtClean="0"/>
              <a:t>19/04/2017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F5FF78-E48E-4997-911E-1910BFBD5C1A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40429120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1000">
        <p15:prstTrans prst="peelOff"/>
      </p:transition>
    </mc:Choice>
    <mc:Fallback xmlns="">
      <p:transition spd="slow" advClick="0" advTm="1000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2AE148-C290-4E4E-BE95-0B2B9EE5CEC4}" type="datetimeFigureOut">
              <a:rPr lang="en-CA" smtClean="0"/>
              <a:t>19/04/2017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F5FF78-E48E-4997-911E-1910BFBD5C1A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74045214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1000">
        <p15:prstTrans prst="peelOff"/>
      </p:transition>
    </mc:Choice>
    <mc:Fallback xmlns="">
      <p:transition spd="slow" advClick="0" advTm="1000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62AE148-C290-4E4E-BE95-0B2B9EE5CEC4}" type="datetimeFigureOut">
              <a:rPr lang="en-CA" smtClean="0"/>
              <a:t>19/04/2017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F5FF78-E48E-4997-911E-1910BFBD5C1A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6351266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1000">
        <p15:prstTrans prst="peelOff"/>
      </p:transition>
    </mc:Choice>
    <mc:Fallback xmlns="">
      <p:transition spd="slow" advClick="0" advTm="1000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298"/>
          <a:stretch/>
        </p:blipFill>
        <p:spPr>
          <a:xfrm>
            <a:off x="255546" y="170074"/>
            <a:ext cx="11659176" cy="3346966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448729" y="2802006"/>
            <a:ext cx="1108286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3200" b="1" dirty="0" smtClean="0">
                <a:solidFill>
                  <a:schemeClr val="bg1"/>
                </a:solidFill>
                <a:latin typeface="Myriad Pro" panose="020B0503030403020204" pitchFamily="34" charset="0"/>
              </a:rPr>
              <a:t>SAGD De-oiling and Water Treatment Operator</a:t>
            </a:r>
            <a:endParaRPr lang="en-CA" sz="3200" b="1" dirty="0">
              <a:solidFill>
                <a:schemeClr val="bg1"/>
              </a:solidFill>
              <a:latin typeface="Myriad Pro" panose="020B0503030403020204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48729" y="3517040"/>
            <a:ext cx="11273368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2200" i="1" dirty="0" smtClean="0">
                <a:solidFill>
                  <a:srgbClr val="7030A0"/>
                </a:solidFill>
                <a:latin typeface="Myriad Pro" panose="020B0503030403020204" pitchFamily="34" charset="0"/>
              </a:rPr>
              <a:t>An industry recognized certificate program designed specifically for anyone interested in</a:t>
            </a:r>
          </a:p>
          <a:p>
            <a:r>
              <a:rPr lang="en-CA" sz="2200" i="1" dirty="0">
                <a:solidFill>
                  <a:srgbClr val="7030A0"/>
                </a:solidFill>
                <a:latin typeface="Myriad Pro" panose="020B0503030403020204" pitchFamily="34" charset="0"/>
              </a:rPr>
              <a:t>i</a:t>
            </a:r>
            <a:r>
              <a:rPr lang="en-CA" sz="2200" i="1" dirty="0" smtClean="0">
                <a:solidFill>
                  <a:srgbClr val="7030A0"/>
                </a:solidFill>
                <a:latin typeface="Myriad Pro" panose="020B0503030403020204" pitchFamily="34" charset="0"/>
              </a:rPr>
              <a:t>ncreasing their skill set and advance their knowledge in the SAGD Industry.  </a:t>
            </a:r>
          </a:p>
          <a:p>
            <a:endParaRPr lang="en-CA" sz="1000" b="1" dirty="0">
              <a:solidFill>
                <a:srgbClr val="7030A0"/>
              </a:solidFill>
              <a:latin typeface="Myriad Pro" panose="020B0503030403020204" pitchFamily="34" charset="0"/>
            </a:endParaRPr>
          </a:p>
          <a:p>
            <a:r>
              <a:rPr lang="en-CA" sz="2200" b="1" dirty="0" smtClean="0">
                <a:latin typeface="Myriad Pro" panose="020B0503030403020204" pitchFamily="34" charset="0"/>
              </a:rPr>
              <a:t>This </a:t>
            </a:r>
            <a:r>
              <a:rPr lang="en-CA" sz="2200" b="1" dirty="0">
                <a:latin typeface="Myriad Pro" panose="020B0503030403020204" pitchFamily="34" charset="0"/>
              </a:rPr>
              <a:t>program consists </a:t>
            </a:r>
            <a:r>
              <a:rPr lang="en-CA" sz="2200" b="1" dirty="0" smtClean="0">
                <a:latin typeface="Myriad Pro" panose="020B0503030403020204" pitchFamily="34" charset="0"/>
              </a:rPr>
              <a:t>of</a:t>
            </a:r>
            <a:r>
              <a:rPr lang="en-CA" b="1" dirty="0" smtClean="0">
                <a:latin typeface="Myriad Pro" panose="020B0503030403020204" pitchFamily="34" charset="0"/>
              </a:rPr>
              <a:t>:</a:t>
            </a:r>
          </a:p>
          <a:p>
            <a:endParaRPr lang="en-CA" sz="200" b="1" dirty="0">
              <a:latin typeface="Myriad Pro" panose="020B0503030403020204" pitchFamily="34" charset="0"/>
            </a:endParaRPr>
          </a:p>
          <a:p>
            <a:pPr marL="901700" lvl="2" indent="-376238">
              <a:buFont typeface="Arial" panose="020B0604020202020204" pitchFamily="34" charset="0"/>
              <a:buChar char="•"/>
            </a:pPr>
            <a:r>
              <a:rPr lang="en-CA" dirty="0">
                <a:latin typeface="Myriad Pro" panose="020B0503030403020204" pitchFamily="34" charset="0"/>
              </a:rPr>
              <a:t>7</a:t>
            </a:r>
            <a:r>
              <a:rPr lang="en-CA" dirty="0" smtClean="0">
                <a:latin typeface="Myriad Pro" panose="020B0503030403020204" pitchFamily="34" charset="0"/>
              </a:rPr>
              <a:t> </a:t>
            </a:r>
            <a:r>
              <a:rPr lang="en-CA" dirty="0">
                <a:latin typeface="Myriad Pro" panose="020B0503030403020204" pitchFamily="34" charset="0"/>
              </a:rPr>
              <a:t>online courses </a:t>
            </a:r>
            <a:r>
              <a:rPr lang="en-CA" dirty="0" smtClean="0">
                <a:latin typeface="Myriad Pro" panose="020B0503030403020204" pitchFamily="34" charset="0"/>
              </a:rPr>
              <a:t>specific </a:t>
            </a:r>
            <a:r>
              <a:rPr lang="en-CA" dirty="0">
                <a:latin typeface="Myriad Pro" panose="020B0503030403020204" pitchFamily="34" charset="0"/>
              </a:rPr>
              <a:t>to </a:t>
            </a:r>
            <a:r>
              <a:rPr lang="en-CA" dirty="0" smtClean="0">
                <a:latin typeface="Myriad Pro" panose="020B0503030403020204" pitchFamily="34" charset="0"/>
              </a:rPr>
              <a:t>De-Oiling and Water Treatment </a:t>
            </a:r>
            <a:r>
              <a:rPr lang="en-CA" dirty="0">
                <a:latin typeface="Myriad Pro" panose="020B0503030403020204" pitchFamily="34" charset="0"/>
              </a:rPr>
              <a:t>for Heavy Thermal Oil that </a:t>
            </a:r>
            <a:r>
              <a:rPr lang="en-CA" dirty="0" smtClean="0">
                <a:latin typeface="Myriad Pro" panose="020B0503030403020204" pitchFamily="34" charset="0"/>
              </a:rPr>
              <a:t>provides </a:t>
            </a:r>
            <a:r>
              <a:rPr lang="en-CA" dirty="0">
                <a:latin typeface="Myriad Pro" panose="020B0503030403020204" pitchFamily="34" charset="0"/>
              </a:rPr>
              <a:t>an </a:t>
            </a:r>
            <a:r>
              <a:rPr lang="en-CA" dirty="0" smtClean="0">
                <a:latin typeface="Myriad Pro" panose="020B0503030403020204" pitchFamily="34" charset="0"/>
              </a:rPr>
              <a:t>in depth </a:t>
            </a:r>
            <a:r>
              <a:rPr lang="en-CA" dirty="0">
                <a:latin typeface="Myriad Pro" panose="020B0503030403020204" pitchFamily="34" charset="0"/>
              </a:rPr>
              <a:t>understanding of the SAGD process from the well pads to the BFW tank</a:t>
            </a:r>
            <a:r>
              <a:rPr lang="en-CA" dirty="0" smtClean="0">
                <a:latin typeface="Myriad Pro" panose="020B0503030403020204" pitchFamily="34" charset="0"/>
              </a:rPr>
              <a:t>.</a:t>
            </a:r>
            <a:endParaRPr lang="en-CA" sz="1000" dirty="0" smtClean="0">
              <a:latin typeface="Myriad Pro" panose="020B0503030403020204" pitchFamily="34" charset="0"/>
            </a:endParaRPr>
          </a:p>
          <a:p>
            <a:pPr marL="901700" lvl="2" indent="-376238">
              <a:buFont typeface="Arial" panose="020B0604020202020204" pitchFamily="34" charset="0"/>
              <a:buChar char="•"/>
            </a:pPr>
            <a:r>
              <a:rPr lang="en-CA" dirty="0" smtClean="0">
                <a:latin typeface="Myriad Pro" panose="020B0503030403020204" pitchFamily="34" charset="0"/>
              </a:rPr>
              <a:t>Potable and Wastewater Systems </a:t>
            </a:r>
            <a:r>
              <a:rPr lang="en-CA" smtClean="0">
                <a:latin typeface="Myriad Pro" panose="020B0503030403020204" pitchFamily="34" charset="0"/>
              </a:rPr>
              <a:t>Management </a:t>
            </a:r>
            <a:r>
              <a:rPr lang="en-CA" smtClean="0">
                <a:latin typeface="Myriad Pro" panose="020B0503030403020204" pitchFamily="34" charset="0"/>
              </a:rPr>
              <a:t>certificate </a:t>
            </a:r>
            <a:r>
              <a:rPr lang="en-CA" smtClean="0">
                <a:latin typeface="Myriad Pro" panose="020B0503030403020204" pitchFamily="34" charset="0"/>
              </a:rPr>
              <a:t>course </a:t>
            </a:r>
            <a:r>
              <a:rPr lang="en-CA" dirty="0" smtClean="0">
                <a:latin typeface="Myriad Pro" panose="020B0503030403020204" pitchFamily="34" charset="0"/>
              </a:rPr>
              <a:t>online</a:t>
            </a:r>
            <a:endParaRPr lang="en-CA" dirty="0">
              <a:latin typeface="Myriad Pro" panose="020B0503030403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98161" y="5640698"/>
            <a:ext cx="11548534" cy="923330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CA" sz="2800" b="1" dirty="0" smtClean="0">
                <a:solidFill>
                  <a:srgbClr val="7030A0"/>
                </a:solidFill>
                <a:latin typeface="Myriad Pro" panose="020B0503030403020204" pitchFamily="34" charset="0"/>
              </a:rPr>
              <a:t>Steam Assisted Gravity Drainage</a:t>
            </a:r>
          </a:p>
          <a:p>
            <a:pPr algn="ctr"/>
            <a:r>
              <a:rPr lang="en-CA" sz="2400" i="1" dirty="0">
                <a:solidFill>
                  <a:schemeClr val="bg1"/>
                </a:solidFill>
                <a:latin typeface="Myriad Pro" panose="020B0503030403020204" pitchFamily="34" charset="0"/>
              </a:rPr>
              <a:t>oil is separated from the water once it is pumped to the surface</a:t>
            </a:r>
          </a:p>
        </p:txBody>
      </p:sp>
    </p:spTree>
    <p:extLst>
      <p:ext uri="{BB962C8B-B14F-4D97-AF65-F5344CB8AC3E}">
        <p14:creationId xmlns:p14="http://schemas.microsoft.com/office/powerpoint/2010/main" val="43279277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1000">
        <p15:prstTrans prst="peelOff"/>
      </p:transition>
    </mc:Choice>
    <mc:Fallback xmlns="">
      <p:transition spd="slow" advClick="0" advTm="1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175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3500"/>
                            </p:stCondLst>
                            <p:childTnLst>
                              <p:par>
                                <p:cTn id="11" presetID="1" presetClass="entr" presetSubtype="0" fill="hold" nodeType="after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431799" y="1700368"/>
            <a:ext cx="1108286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3200" b="1" dirty="0" smtClean="0">
                <a:solidFill>
                  <a:schemeClr val="bg1"/>
                </a:solidFill>
                <a:latin typeface="Myriad Pro" panose="020B0503030403020204" pitchFamily="34" charset="0"/>
              </a:rPr>
              <a:t>SAGD De-oiling and Water Treatment</a:t>
            </a:r>
            <a:endParaRPr lang="en-CA" sz="3200" b="1" dirty="0">
              <a:solidFill>
                <a:schemeClr val="bg1"/>
              </a:solidFill>
              <a:latin typeface="Myriad Pro" panose="020B0503030403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01930" y="5469790"/>
            <a:ext cx="11548534" cy="892552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CA" sz="2800" b="1" dirty="0" smtClean="0">
                <a:solidFill>
                  <a:srgbClr val="7030A0"/>
                </a:solidFill>
                <a:latin typeface="Myriad Pro" panose="020B0503030403020204" pitchFamily="34" charset="0"/>
              </a:rPr>
              <a:t>Steam Assisted Gravity Drainage</a:t>
            </a:r>
          </a:p>
          <a:p>
            <a:pPr algn="ctr"/>
            <a:r>
              <a:rPr lang="en-CA" sz="2400" i="1" dirty="0" smtClean="0">
                <a:solidFill>
                  <a:schemeClr val="bg1"/>
                </a:solidFill>
                <a:latin typeface="Myriad Pro" panose="020B0503030403020204" pitchFamily="34" charset="0"/>
              </a:rPr>
              <a:t> </a:t>
            </a:r>
            <a:r>
              <a:rPr lang="en-CA" sz="2400" i="1" dirty="0">
                <a:solidFill>
                  <a:schemeClr val="bg1"/>
                </a:solidFill>
                <a:latin typeface="Myriad Pro" panose="020B0503030403020204" pitchFamily="34" charset="0"/>
              </a:rPr>
              <a:t>c</a:t>
            </a:r>
            <a:r>
              <a:rPr lang="en-CA" sz="2400" i="1" dirty="0" smtClean="0">
                <a:solidFill>
                  <a:schemeClr val="bg1"/>
                </a:solidFill>
                <a:latin typeface="Myriad Pro" panose="020B0503030403020204" pitchFamily="34" charset="0"/>
              </a:rPr>
              <a:t>ourse details available on the program webpage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/>
          <a:srcRect t="19581" b="7785"/>
          <a:stretch/>
        </p:blipFill>
        <p:spPr>
          <a:xfrm>
            <a:off x="244869" y="242047"/>
            <a:ext cx="11662659" cy="2563906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534764" y="2069442"/>
            <a:ext cx="1108286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3200" b="1" dirty="0" smtClean="0">
                <a:solidFill>
                  <a:schemeClr val="bg1"/>
                </a:solidFill>
                <a:latin typeface="Myriad Pro" panose="020B0503030403020204" pitchFamily="34" charset="0"/>
              </a:rPr>
              <a:t>SAGD De-oiling and Water Treatment Operator</a:t>
            </a:r>
            <a:endParaRPr lang="en-CA" sz="3200" b="1" dirty="0">
              <a:solidFill>
                <a:schemeClr val="bg1"/>
              </a:solidFill>
              <a:latin typeface="Myriad Pro" panose="020B0503030403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11394" y="3023291"/>
            <a:ext cx="11339070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2200" b="1" dirty="0" smtClean="0">
                <a:solidFill>
                  <a:srgbClr val="7030A0"/>
                </a:solidFill>
                <a:latin typeface="Myriad Pro" panose="020B0503030403020204" pitchFamily="34" charset="0"/>
              </a:rPr>
              <a:t>Water Process Treatment Operator courses:</a:t>
            </a:r>
            <a:endParaRPr lang="en-CA" sz="2200" b="1" dirty="0">
              <a:solidFill>
                <a:srgbClr val="7030A0"/>
              </a:solidFill>
              <a:latin typeface="Myriad Pro" panose="020B0503030403020204" pitchFamily="34" charset="0"/>
            </a:endParaRPr>
          </a:p>
          <a:p>
            <a:endParaRPr lang="en-CA" sz="1000" b="1" dirty="0">
              <a:solidFill>
                <a:srgbClr val="7030A0"/>
              </a:solidFill>
              <a:latin typeface="Myriad Pro" panose="020B0503030403020204" pitchFamily="34" charset="0"/>
            </a:endParaRPr>
          </a:p>
          <a:p>
            <a:pPr marL="901700" indent="-376238">
              <a:buFont typeface="Arial" panose="020B0604020202020204" pitchFamily="34" charset="0"/>
              <a:buChar char="•"/>
            </a:pPr>
            <a:r>
              <a:rPr lang="en-CA" dirty="0" smtClean="0">
                <a:latin typeface="Myriad Pro" panose="020B0503030403020204" pitchFamily="34" charset="0"/>
              </a:rPr>
              <a:t>WPTO101 – Overview of the Thermal Heavy Oil Industry</a:t>
            </a:r>
          </a:p>
          <a:p>
            <a:pPr marL="901700" indent="-376238">
              <a:buFont typeface="Arial" panose="020B0604020202020204" pitchFamily="34" charset="0"/>
              <a:buChar char="•"/>
            </a:pPr>
            <a:r>
              <a:rPr lang="en-CA" dirty="0" smtClean="0">
                <a:latin typeface="Myriad Pro" panose="020B0503030403020204" pitchFamily="34" charset="0"/>
              </a:rPr>
              <a:t>WPTO102 – Phase Separation and Oil Treatment</a:t>
            </a:r>
          </a:p>
          <a:p>
            <a:pPr marL="901700" indent="-376238">
              <a:buFont typeface="Arial" panose="020B0604020202020204" pitchFamily="34" charset="0"/>
              <a:buChar char="•"/>
            </a:pPr>
            <a:r>
              <a:rPr lang="en-CA" dirty="0" smtClean="0">
                <a:latin typeface="Myriad Pro" panose="020B0503030403020204" pitchFamily="34" charset="0"/>
              </a:rPr>
              <a:t>WPTO103 – The De-Oiling Process</a:t>
            </a:r>
          </a:p>
          <a:p>
            <a:pPr marL="901700" indent="-376238">
              <a:buFont typeface="Arial" panose="020B0604020202020204" pitchFamily="34" charset="0"/>
              <a:buChar char="•"/>
            </a:pPr>
            <a:r>
              <a:rPr lang="en-CA" dirty="0" smtClean="0">
                <a:latin typeface="Myriad Pro" panose="020B0503030403020204" pitchFamily="34" charset="0"/>
              </a:rPr>
              <a:t>WPTO104 – Water Sources, Qualities and Recycle Requirements</a:t>
            </a:r>
          </a:p>
          <a:p>
            <a:pPr marL="901700" indent="-376238">
              <a:buFont typeface="Arial" panose="020B0604020202020204" pitchFamily="34" charset="0"/>
              <a:buChar char="•"/>
            </a:pPr>
            <a:r>
              <a:rPr lang="en-CA" dirty="0" smtClean="0">
                <a:latin typeface="Myriad Pro" panose="020B0503030403020204" pitchFamily="34" charset="0"/>
              </a:rPr>
              <a:t>WPTO105 – Lime Softening</a:t>
            </a:r>
          </a:p>
          <a:p>
            <a:pPr marL="901700" indent="-376238">
              <a:buFont typeface="Arial" panose="020B0604020202020204" pitchFamily="34" charset="0"/>
              <a:buChar char="•"/>
            </a:pPr>
            <a:r>
              <a:rPr lang="en-CA" dirty="0" smtClean="0">
                <a:latin typeface="Myriad Pro" panose="020B0503030403020204" pitchFamily="34" charset="0"/>
              </a:rPr>
              <a:t>WPTO106 – Ion Exchange</a:t>
            </a:r>
          </a:p>
          <a:p>
            <a:pPr marL="901700" indent="-376238">
              <a:buFont typeface="Arial" panose="020B0604020202020204" pitchFamily="34" charset="0"/>
              <a:buChar char="•"/>
            </a:pPr>
            <a:r>
              <a:rPr lang="en-CA" dirty="0" smtClean="0">
                <a:latin typeface="Myriad Pro" panose="020B0503030403020204" pitchFamily="34" charset="0"/>
              </a:rPr>
              <a:t>WPTO107 </a:t>
            </a:r>
            <a:r>
              <a:rPr lang="en-CA" dirty="0">
                <a:latin typeface="Myriad Pro" panose="020B0503030403020204" pitchFamily="34" charset="0"/>
              </a:rPr>
              <a:t>– </a:t>
            </a:r>
            <a:r>
              <a:rPr lang="en-CA" dirty="0" smtClean="0">
                <a:latin typeface="Myriad Pro" panose="020B0503030403020204" pitchFamily="34" charset="0"/>
              </a:rPr>
              <a:t>Oil Sands Regulating and Reporting</a:t>
            </a:r>
            <a:endParaRPr lang="en-CA" dirty="0">
              <a:latin typeface="Myriad Pro" panose="020B0503030403020204" pitchFamily="34" charset="0"/>
            </a:endParaRPr>
          </a:p>
          <a:p>
            <a:pPr marL="901700" indent="-376238">
              <a:buFont typeface="Arial" panose="020B0604020202020204" pitchFamily="34" charset="0"/>
              <a:buChar char="•"/>
            </a:pPr>
            <a:endParaRPr lang="en-CA" dirty="0" smtClean="0">
              <a:latin typeface="Myriad Pro" panose="020B05030304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1220418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1000">
        <p15:prstTrans prst="peelOff"/>
      </p:transition>
    </mc:Choice>
    <mc:Fallback xmlns="">
      <p:transition spd="slow" advClick="0" advTm="1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100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3000"/>
                            </p:stCondLst>
                            <p:childTnLst>
                              <p:par>
                                <p:cTn id="14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000"/>
                            </p:stCondLst>
                            <p:childTnLst>
                              <p:par>
                                <p:cTn id="17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0"/>
                            </p:stCondLst>
                            <p:childTnLst>
                              <p:par>
                                <p:cTn id="20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6000"/>
                            </p:stCondLst>
                            <p:childTnLst>
                              <p:par>
                                <p:cTn id="23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7000"/>
                            </p:stCondLst>
                            <p:childTnLst>
                              <p:par>
                                <p:cTn id="26" presetID="1" presetClass="entr" presetSubtype="0" fill="hold" grpId="0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431799" y="1700368"/>
            <a:ext cx="1108286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3200" b="1" dirty="0" smtClean="0">
                <a:solidFill>
                  <a:schemeClr val="bg1"/>
                </a:solidFill>
                <a:latin typeface="Myriad Pro" panose="020B0503030403020204" pitchFamily="34" charset="0"/>
              </a:rPr>
              <a:t>SAGD De-oiling and Water Treatment</a:t>
            </a:r>
            <a:endParaRPr lang="en-CA" sz="3200" b="1" dirty="0">
              <a:solidFill>
                <a:schemeClr val="bg1"/>
              </a:solidFill>
              <a:latin typeface="Myriad Pro" panose="020B0503030403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01930" y="5469790"/>
            <a:ext cx="11548534" cy="892552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CA" sz="2800" b="1" dirty="0" smtClean="0">
                <a:solidFill>
                  <a:srgbClr val="7030A0"/>
                </a:solidFill>
                <a:latin typeface="Myriad Pro" panose="020B0503030403020204" pitchFamily="34" charset="0"/>
              </a:rPr>
              <a:t>Steam Assisted Gravity Drainage</a:t>
            </a:r>
          </a:p>
          <a:p>
            <a:pPr algn="ctr"/>
            <a:r>
              <a:rPr lang="en-CA" sz="2400" i="1" dirty="0" smtClean="0">
                <a:solidFill>
                  <a:schemeClr val="bg1"/>
                </a:solidFill>
                <a:latin typeface="Myriad Pro" panose="020B0503030403020204" pitchFamily="34" charset="0"/>
              </a:rPr>
              <a:t> </a:t>
            </a:r>
            <a:r>
              <a:rPr lang="en-CA" sz="2400" i="1" dirty="0">
                <a:solidFill>
                  <a:schemeClr val="bg1"/>
                </a:solidFill>
                <a:latin typeface="Myriad Pro" panose="020B0503030403020204" pitchFamily="34" charset="0"/>
              </a:rPr>
              <a:t>c</a:t>
            </a:r>
            <a:r>
              <a:rPr lang="en-CA" sz="2400" i="1" dirty="0" smtClean="0">
                <a:solidFill>
                  <a:schemeClr val="bg1"/>
                </a:solidFill>
                <a:latin typeface="Myriad Pro" panose="020B0503030403020204" pitchFamily="34" charset="0"/>
              </a:rPr>
              <a:t>ourse details available on the program webpage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/>
          <a:srcRect t="19581" b="7785"/>
          <a:stretch/>
        </p:blipFill>
        <p:spPr>
          <a:xfrm>
            <a:off x="244869" y="242047"/>
            <a:ext cx="11662659" cy="2563906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534764" y="2069442"/>
            <a:ext cx="1108286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3200" b="1" dirty="0" smtClean="0">
                <a:solidFill>
                  <a:schemeClr val="bg1"/>
                </a:solidFill>
                <a:latin typeface="Myriad Pro" panose="020B0503030403020204" pitchFamily="34" charset="0"/>
              </a:rPr>
              <a:t>SAGD De-oiling and Water Treatment Operator</a:t>
            </a:r>
            <a:endParaRPr lang="en-CA" sz="3200" b="1" dirty="0">
              <a:solidFill>
                <a:schemeClr val="bg1"/>
              </a:solidFill>
              <a:latin typeface="Myriad Pro" panose="020B0503030403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11394" y="3023291"/>
            <a:ext cx="11339070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2200" b="1" dirty="0">
                <a:solidFill>
                  <a:srgbClr val="7030A0"/>
                </a:solidFill>
                <a:latin typeface="Myriad Pro" panose="020B0503030403020204" pitchFamily="34" charset="0"/>
              </a:rPr>
              <a:t>WWWO101 - Potable and Wastewater Systems Management Certificate:</a:t>
            </a:r>
          </a:p>
          <a:p>
            <a:endParaRPr lang="en-CA" sz="2000" b="1" dirty="0">
              <a:solidFill>
                <a:srgbClr val="7030A0"/>
              </a:solidFill>
              <a:latin typeface="Myriad Pro" panose="020B0503030403020204" pitchFamily="34" charset="0"/>
            </a:endParaRPr>
          </a:p>
          <a:p>
            <a:pPr marL="901700" lvl="2" indent="-342900">
              <a:buFont typeface="Arial" panose="020B0604020202020204" pitchFamily="34" charset="0"/>
              <a:buChar char="•"/>
            </a:pPr>
            <a:r>
              <a:rPr lang="en-CA" dirty="0">
                <a:latin typeface="Myriad Pro" panose="020B0503030403020204" pitchFamily="34" charset="0"/>
              </a:rPr>
              <a:t>Provides an introduction to the field of potable water treatment, potable water distribution, wastewater collection and wastewater treatment.</a:t>
            </a:r>
            <a:endParaRPr lang="en-CA" sz="1000" b="1" dirty="0">
              <a:latin typeface="Myriad Pro" panose="020B0503030403020204" pitchFamily="34" charset="0"/>
            </a:endParaRPr>
          </a:p>
          <a:p>
            <a:pPr marL="901700" lvl="2" indent="-342900">
              <a:buFont typeface="Arial" panose="020B0604020202020204" pitchFamily="34" charset="0"/>
              <a:buChar char="•"/>
            </a:pPr>
            <a:r>
              <a:rPr lang="en-CA" dirty="0">
                <a:latin typeface="Myriad Pro" panose="020B0503030403020204" pitchFamily="34" charset="0"/>
              </a:rPr>
              <a:t>Five module course is approved as </a:t>
            </a:r>
            <a:r>
              <a:rPr lang="en-CA" b="1" dirty="0">
                <a:latin typeface="Myriad Pro" panose="020B0503030403020204" pitchFamily="34" charset="0"/>
              </a:rPr>
              <a:t>Mandatory Entry Level Training for new operators </a:t>
            </a:r>
            <a:r>
              <a:rPr lang="en-CA" dirty="0">
                <a:latin typeface="Myriad Pro" panose="020B0503030403020204" pitchFamily="34" charset="0"/>
              </a:rPr>
              <a:t>by</a:t>
            </a:r>
            <a:r>
              <a:rPr lang="en-CA" b="1" dirty="0">
                <a:latin typeface="Myriad Pro" panose="020B0503030403020204" pitchFamily="34" charset="0"/>
              </a:rPr>
              <a:t> </a:t>
            </a:r>
            <a:r>
              <a:rPr lang="en-CA" dirty="0">
                <a:latin typeface="Myriad Pro" panose="020B0503030403020204" pitchFamily="34" charset="0"/>
              </a:rPr>
              <a:t>Alberta Environment and </a:t>
            </a:r>
            <a:r>
              <a:rPr lang="en-CA" dirty="0" smtClean="0">
                <a:latin typeface="Myriad Pro" panose="020B0503030403020204" pitchFamily="34" charset="0"/>
              </a:rPr>
              <a:t>Parks (AEP). </a:t>
            </a:r>
            <a:endParaRPr lang="en-CA" dirty="0">
              <a:latin typeface="Myriad Pro" panose="020B05030304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7626283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1000">
        <p15:prstTrans prst="peelOff"/>
      </p:transition>
    </mc:Choice>
    <mc:Fallback xmlns="">
      <p:transition spd="slow" advClick="0" advTm="1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175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350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431799" y="1700368"/>
            <a:ext cx="1108286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3200" b="1" dirty="0" smtClean="0">
                <a:solidFill>
                  <a:schemeClr val="bg1"/>
                </a:solidFill>
                <a:latin typeface="Myriad Pro" panose="020B0503030403020204" pitchFamily="34" charset="0"/>
              </a:rPr>
              <a:t>SAGD De-oiling and Water Treatment</a:t>
            </a:r>
            <a:endParaRPr lang="en-CA" sz="3200" b="1" dirty="0">
              <a:solidFill>
                <a:schemeClr val="bg1"/>
              </a:solidFill>
              <a:latin typeface="Myriad Pro" panose="020B0503030403020204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/>
          <a:srcRect t="19581" b="7785"/>
          <a:stretch/>
        </p:blipFill>
        <p:spPr>
          <a:xfrm>
            <a:off x="244869" y="242047"/>
            <a:ext cx="11662659" cy="2563906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534764" y="2069442"/>
            <a:ext cx="1108286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3200" b="1" dirty="0" smtClean="0">
                <a:solidFill>
                  <a:schemeClr val="bg1"/>
                </a:solidFill>
                <a:latin typeface="Myriad Pro" panose="020B0503030403020204" pitchFamily="34" charset="0"/>
              </a:rPr>
              <a:t>SAGD De-oiling and Water Treatment Operator</a:t>
            </a:r>
            <a:endParaRPr lang="en-CA" sz="3200" b="1" dirty="0">
              <a:solidFill>
                <a:schemeClr val="bg1"/>
              </a:solidFill>
              <a:latin typeface="Myriad Pro" panose="020B0503030403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31799" y="2940835"/>
            <a:ext cx="11396134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2200" b="1" dirty="0" smtClean="0">
                <a:solidFill>
                  <a:srgbClr val="7030A0"/>
                </a:solidFill>
                <a:latin typeface="Myriad Pro" panose="020B0503030403020204" pitchFamily="34" charset="0"/>
              </a:rPr>
              <a:t>Why take SAGD DaWT:</a:t>
            </a:r>
          </a:p>
          <a:p>
            <a:endParaRPr lang="en-CA" dirty="0">
              <a:solidFill>
                <a:srgbClr val="7030A0"/>
              </a:solidFill>
              <a:latin typeface="Myriad Pro" panose="020B0503030403020204" pitchFamily="34" charset="0"/>
            </a:endParaRPr>
          </a:p>
          <a:p>
            <a:pPr marL="901700" lvl="1" indent="-285750">
              <a:buFont typeface="Arial" panose="020B0604020202020204" pitchFamily="34" charset="0"/>
              <a:buChar char="•"/>
            </a:pPr>
            <a:r>
              <a:rPr lang="en-CA" dirty="0" smtClean="0">
                <a:latin typeface="Myriad Pro" panose="020B0503030403020204" pitchFamily="34" charset="0"/>
              </a:rPr>
              <a:t>2 Recognized Certifications</a:t>
            </a:r>
            <a:endParaRPr lang="en-CA" sz="1000" dirty="0" smtClean="0">
              <a:latin typeface="Myriad Pro" panose="020B0503030403020204" pitchFamily="34" charset="0"/>
            </a:endParaRPr>
          </a:p>
          <a:p>
            <a:pPr marL="901700" lvl="1" indent="-285750">
              <a:buFont typeface="Arial" panose="020B0604020202020204" pitchFamily="34" charset="0"/>
              <a:buChar char="•"/>
            </a:pPr>
            <a:r>
              <a:rPr lang="en-CA" dirty="0" smtClean="0">
                <a:latin typeface="Myriad Pro" panose="020B0503030403020204" pitchFamily="34" charset="0"/>
              </a:rPr>
              <a:t>Conveniently offered online</a:t>
            </a:r>
            <a:endParaRPr lang="en-CA" sz="1000" dirty="0" smtClean="0">
              <a:latin typeface="Myriad Pro" panose="020B0503030403020204" pitchFamily="34" charset="0"/>
            </a:endParaRPr>
          </a:p>
          <a:p>
            <a:pPr marL="901700" lvl="1" indent="-285750">
              <a:buFont typeface="Arial" panose="020B0604020202020204" pitchFamily="34" charset="0"/>
              <a:buChar char="•"/>
            </a:pPr>
            <a:r>
              <a:rPr lang="en-CA" dirty="0" smtClean="0">
                <a:latin typeface="Myriad Pro" panose="020B0503030403020204" pitchFamily="34" charset="0"/>
              </a:rPr>
              <a:t>Cost efficient</a:t>
            </a:r>
          </a:p>
          <a:p>
            <a:pPr marL="901700" lvl="1" indent="-285750">
              <a:buFont typeface="Arial" panose="020B0604020202020204" pitchFamily="34" charset="0"/>
              <a:buChar char="•"/>
            </a:pPr>
            <a:r>
              <a:rPr lang="en-CA" smtClean="0">
                <a:latin typeface="Myriad Pro" panose="020B0503030403020204" pitchFamily="34" charset="0"/>
              </a:rPr>
              <a:t>Maintain your employment </a:t>
            </a:r>
            <a:r>
              <a:rPr lang="en-CA" dirty="0" smtClean="0">
                <a:latin typeface="Myriad Pro" panose="020B0503030403020204" pitchFamily="34" charset="0"/>
              </a:rPr>
              <a:t>while you train</a:t>
            </a:r>
            <a:endParaRPr lang="en-CA" dirty="0">
              <a:latin typeface="Myriad Pro" panose="020B0503030403020204" pitchFamily="34" charset="0"/>
            </a:endParaRPr>
          </a:p>
          <a:p>
            <a:pPr marL="1165225" lvl="1" indent="-285750">
              <a:buFont typeface="Arial" panose="020B0604020202020204" pitchFamily="34" charset="0"/>
              <a:buChar char="•"/>
            </a:pPr>
            <a:endParaRPr lang="en-CA" dirty="0" smtClean="0">
              <a:solidFill>
                <a:srgbClr val="7030A0"/>
              </a:solidFill>
              <a:latin typeface="Myriad Pro" panose="020B0503030403020204" pitchFamily="34" charset="0"/>
            </a:endParaRPr>
          </a:p>
          <a:p>
            <a:endParaRPr lang="en-CA" dirty="0" smtClean="0">
              <a:solidFill>
                <a:srgbClr val="7030A0"/>
              </a:solidFill>
              <a:latin typeface="Myriad Pro" panose="020B0503030403020204" pitchFamily="34" charset="0"/>
            </a:endParaRPr>
          </a:p>
          <a:p>
            <a:endParaRPr lang="en-CA" dirty="0">
              <a:solidFill>
                <a:srgbClr val="7030A0"/>
              </a:solidFill>
              <a:latin typeface="Myriad Pro" panose="020B0503030403020204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31799" y="5584063"/>
            <a:ext cx="11548534" cy="523220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CA" sz="2800" b="1" dirty="0" smtClean="0">
                <a:solidFill>
                  <a:srgbClr val="7030A0"/>
                </a:solidFill>
                <a:latin typeface="Myriad Pro" panose="020B0503030403020204" pitchFamily="34" charset="0"/>
              </a:rPr>
              <a:t>For more information or to apply  </a:t>
            </a:r>
            <a:r>
              <a:rPr lang="en-CA" sz="2800" b="1" dirty="0" smtClean="0">
                <a:solidFill>
                  <a:schemeClr val="bg1"/>
                </a:solidFill>
                <a:latin typeface="Myriad Pro" panose="020B0503030403020204" pitchFamily="34" charset="0"/>
              </a:rPr>
              <a:t>CALL</a:t>
            </a:r>
            <a:r>
              <a:rPr lang="en-CA" sz="2800" b="1" dirty="0" smtClean="0">
                <a:solidFill>
                  <a:srgbClr val="7030A0"/>
                </a:solidFill>
                <a:latin typeface="Myriad Pro" panose="020B0503030403020204" pitchFamily="34" charset="0"/>
              </a:rPr>
              <a:t> </a:t>
            </a:r>
            <a:r>
              <a:rPr lang="en-CA" sz="2800" b="1" dirty="0" smtClean="0">
                <a:solidFill>
                  <a:schemeClr val="bg1"/>
                </a:solidFill>
                <a:latin typeface="Myriad Pro" panose="020B0503030403020204" pitchFamily="34" charset="0"/>
              </a:rPr>
              <a:t>TOLL FREE:  1-866-623-5551</a:t>
            </a:r>
            <a:endParaRPr lang="en-CA" sz="2800" b="1" dirty="0">
              <a:solidFill>
                <a:schemeClr val="bg1"/>
              </a:solidFill>
              <a:latin typeface="Myriad Pro" panose="020B05030304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3314030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1000">
        <p15:prstTrans prst="peelOff"/>
      </p:transition>
    </mc:Choice>
    <mc:Fallback xmlns="">
      <p:transition spd="slow" advClick="0" advTm="1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100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3000"/>
                            </p:stCondLst>
                            <p:childTnLst>
                              <p:par>
                                <p:cTn id="14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000"/>
                            </p:stCondLst>
                            <p:childTnLst>
                              <p:par>
                                <p:cTn id="17" presetID="1" presetClass="entr" presetSubtype="0" fill="hold" grpId="0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9760</TotalTime>
  <Words>281</Words>
  <Application>Microsoft Office PowerPoint</Application>
  <PresentationFormat>Widescreen</PresentationFormat>
  <Paragraphs>41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9" baseType="lpstr">
      <vt:lpstr>Arial</vt:lpstr>
      <vt:lpstr>Calibri</vt:lpstr>
      <vt:lpstr>Calibri Light</vt:lpstr>
      <vt:lpstr>Myriad Pro</vt:lpstr>
      <vt:lpstr>Office Theme</vt:lpstr>
      <vt:lpstr>PowerPoint Presentation</vt:lpstr>
      <vt:lpstr>PowerPoint Presentation</vt:lpstr>
      <vt:lpstr>PowerPoint Presentation</vt:lpstr>
      <vt:lpstr>PowerPoint Presentation</vt:lpstr>
    </vt:vector>
  </TitlesOfParts>
  <Company>Portage College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Christine Tredger</dc:creator>
  <cp:lastModifiedBy>Janice Bryks</cp:lastModifiedBy>
  <cp:revision>59</cp:revision>
  <dcterms:created xsi:type="dcterms:W3CDTF">2015-02-11T16:27:41Z</dcterms:created>
  <dcterms:modified xsi:type="dcterms:W3CDTF">2017-04-19T15:52:22Z</dcterms:modified>
</cp:coreProperties>
</file>